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ukhari Script" charset="1" panose="00000500000000000000"/>
      <p:regular r:id="rId10"/>
    </p:embeddedFont>
    <p:embeddedFont>
      <p:font typeface="Open Sans Extra Bold" charset="1" panose="020B0906030804020204"/>
      <p:regular r:id="rId11"/>
    </p:embeddedFont>
    <p:embeddedFont>
      <p:font typeface="Open Sans Extra Bold Italics" charset="1" panose="020B0906030804020204"/>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
      <p:font typeface="Poppins Thin" charset="1" panose="00000300000000000000"/>
      <p:regular r:id="rId23"/>
    </p:embeddedFont>
    <p:embeddedFont>
      <p:font typeface="Poppins Thin Italics" charset="1" panose="00000300000000000000"/>
      <p:regular r:id="rId24"/>
    </p:embeddedFont>
    <p:embeddedFont>
      <p:font typeface="Poppins Extra-Light" charset="1" panose="00000300000000000000"/>
      <p:regular r:id="rId25"/>
    </p:embeddedFont>
    <p:embeddedFont>
      <p:font typeface="Poppins Extra-Light Italics" charset="1" panose="00000300000000000000"/>
      <p:regular r:id="rId26"/>
    </p:embeddedFont>
    <p:embeddedFont>
      <p:font typeface="Poppins Light" charset="1" panose="00000400000000000000"/>
      <p:regular r:id="rId27"/>
    </p:embeddedFont>
    <p:embeddedFont>
      <p:font typeface="Poppins Light Italics" charset="1" panose="00000400000000000000"/>
      <p:regular r:id="rId28"/>
    </p:embeddedFont>
    <p:embeddedFont>
      <p:font typeface="Poppins Medium" charset="1" panose="00000600000000000000"/>
      <p:regular r:id="rId29"/>
    </p:embeddedFont>
    <p:embeddedFont>
      <p:font typeface="Poppins Medium Italics" charset="1" panose="00000600000000000000"/>
      <p:regular r:id="rId30"/>
    </p:embeddedFont>
    <p:embeddedFont>
      <p:font typeface="Poppins Semi-Bold" charset="1" panose="00000700000000000000"/>
      <p:regular r:id="rId31"/>
    </p:embeddedFont>
    <p:embeddedFont>
      <p:font typeface="Poppins Semi-Bold Italics" charset="1" panose="00000700000000000000"/>
      <p:regular r:id="rId32"/>
    </p:embeddedFont>
    <p:embeddedFont>
      <p:font typeface="Poppins Ultra-Bold" charset="1" panose="00000900000000000000"/>
      <p:regular r:id="rId33"/>
    </p:embeddedFont>
    <p:embeddedFont>
      <p:font typeface="Poppins Ultra-Bold Italics" charset="1" panose="00000900000000000000"/>
      <p:regular r:id="rId34"/>
    </p:embeddedFont>
    <p:embeddedFont>
      <p:font typeface="Poppins Heavy" charset="1" panose="00000A00000000000000"/>
      <p:regular r:id="rId35"/>
    </p:embeddedFont>
    <p:embeddedFont>
      <p:font typeface="Poppins Heavy Italics" charset="1" panose="00000A00000000000000"/>
      <p:regular r:id="rId36"/>
    </p:embeddedFont>
    <p:embeddedFont>
      <p:font typeface="Open Sans" charset="1" panose="020B0606030504020204"/>
      <p:regular r:id="rId37"/>
    </p:embeddedFont>
    <p:embeddedFont>
      <p:font typeface="Open Sans Bold" charset="1" panose="020B0806030504020204"/>
      <p:regular r:id="rId38"/>
    </p:embeddedFont>
    <p:embeddedFont>
      <p:font typeface="Open Sans Italics" charset="1" panose="020B0606030504020204"/>
      <p:regular r:id="rId39"/>
    </p:embeddedFont>
    <p:embeddedFont>
      <p:font typeface="Open Sans Bold Italics" charset="1" panose="020B0806030504020204"/>
      <p:regular r:id="rId40"/>
    </p:embeddedFont>
    <p:embeddedFont>
      <p:font typeface="Open Sans Light" charset="1" panose="020B0306030504020204"/>
      <p:regular r:id="rId41"/>
    </p:embeddedFont>
    <p:embeddedFont>
      <p:font typeface="Open Sans Light Italics" charset="1" panose="020B0306030504020204"/>
      <p:regular r:id="rId42"/>
    </p:embeddedFont>
    <p:embeddedFont>
      <p:font typeface="Open Sans Ultra-Bold" charset="1" panose="00000000000000000000"/>
      <p:regular r:id="rId43"/>
    </p:embeddedFont>
    <p:embeddedFont>
      <p:font typeface="Open Sans Ultra-Bold Italics" charset="1" panose="000000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9524896" y="9134475"/>
            <a:ext cx="7788852" cy="820366"/>
          </a:xfrm>
          <a:prstGeom prst="rect">
            <a:avLst/>
          </a:prstGeom>
        </p:spPr>
        <p:txBody>
          <a:bodyPr anchor="t" rtlCol="false" tIns="0" lIns="0" bIns="0" rIns="0">
            <a:spAutoFit/>
          </a:bodyPr>
          <a:lstStyle/>
          <a:p>
            <a:pPr algn="ctr">
              <a:lnSpc>
                <a:spcPts val="6424"/>
              </a:lnSpc>
            </a:pPr>
            <a:r>
              <a:rPr lang="en-US" sz="4589">
                <a:solidFill>
                  <a:srgbClr val="101010"/>
                </a:solidFill>
                <a:latin typeface="Poppins Ultra-Bold"/>
              </a:rPr>
              <a:t>By Jitendra Kumar Singh</a:t>
            </a:r>
          </a:p>
        </p:txBody>
      </p:sp>
      <p:sp>
        <p:nvSpPr>
          <p:cNvPr name="TextBox 3" id="3"/>
          <p:cNvSpPr txBox="true"/>
          <p:nvPr/>
        </p:nvSpPr>
        <p:spPr>
          <a:xfrm rot="0">
            <a:off x="8578976" y="4808916"/>
            <a:ext cx="8994892" cy="2243875"/>
          </a:xfrm>
          <a:prstGeom prst="rect">
            <a:avLst/>
          </a:prstGeom>
        </p:spPr>
        <p:txBody>
          <a:bodyPr anchor="t" rtlCol="false" tIns="0" lIns="0" bIns="0" rIns="0">
            <a:spAutoFit/>
          </a:bodyPr>
          <a:lstStyle/>
          <a:p>
            <a:pPr algn="ctr">
              <a:lnSpc>
                <a:spcPts val="17413"/>
              </a:lnSpc>
            </a:pPr>
            <a:r>
              <a:rPr lang="en-US" sz="12438">
                <a:solidFill>
                  <a:srgbClr val="FF0000"/>
                </a:solidFill>
                <a:latin typeface="Poppins Ultra-Bold"/>
              </a:rPr>
              <a:t>ANALYSIS</a:t>
            </a:r>
          </a:p>
        </p:txBody>
      </p:sp>
      <p:sp>
        <p:nvSpPr>
          <p:cNvPr name="Freeform 4" id="4"/>
          <p:cNvSpPr/>
          <p:nvPr/>
        </p:nvSpPr>
        <p:spPr>
          <a:xfrm flipH="false" flipV="false" rot="-1111642">
            <a:off x="6036995" y="3225948"/>
            <a:ext cx="12106296" cy="9839117"/>
          </a:xfrm>
          <a:custGeom>
            <a:avLst/>
            <a:gdLst/>
            <a:ahLst/>
            <a:cxnLst/>
            <a:rect r="r" b="b" t="t" l="l"/>
            <a:pathLst>
              <a:path h="9839117" w="12106296">
                <a:moveTo>
                  <a:pt x="0" y="0"/>
                </a:moveTo>
                <a:lnTo>
                  <a:pt x="12106296" y="0"/>
                </a:lnTo>
                <a:lnTo>
                  <a:pt x="12106296" y="9839117"/>
                </a:lnTo>
                <a:lnTo>
                  <a:pt x="0" y="983911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3585562">
            <a:off x="-544889" y="-2593527"/>
            <a:ext cx="7176132" cy="3768785"/>
            <a:chOff x="0" y="0"/>
            <a:chExt cx="435643" cy="228792"/>
          </a:xfrm>
        </p:grpSpPr>
        <p:sp>
          <p:nvSpPr>
            <p:cNvPr name="Freeform 6" id="6"/>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FF5A5F"/>
            </a:solidFill>
          </p:spPr>
        </p:sp>
        <p:sp>
          <p:nvSpPr>
            <p:cNvPr name="TextBox 7" id="7"/>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7174198">
            <a:off x="1862532" y="7711981"/>
            <a:ext cx="1468479" cy="613615"/>
            <a:chOff x="0" y="0"/>
            <a:chExt cx="812800" cy="339635"/>
          </a:xfrm>
        </p:grpSpPr>
        <p:sp>
          <p:nvSpPr>
            <p:cNvPr name="Freeform 9" id="9"/>
            <p:cNvSpPr/>
            <p:nvPr/>
          </p:nvSpPr>
          <p:spPr>
            <a:xfrm flipH="false" flipV="false" rot="0">
              <a:off x="0" y="0"/>
              <a:ext cx="812800" cy="339635"/>
            </a:xfrm>
            <a:custGeom>
              <a:avLst/>
              <a:gdLst/>
              <a:ahLst/>
              <a:cxnLst/>
              <a:rect r="r" b="b" t="t" l="l"/>
              <a:pathLst>
                <a:path h="339635" w="812800">
                  <a:moveTo>
                    <a:pt x="203200" y="0"/>
                  </a:moveTo>
                  <a:lnTo>
                    <a:pt x="812800" y="0"/>
                  </a:lnTo>
                  <a:lnTo>
                    <a:pt x="609600" y="339635"/>
                  </a:lnTo>
                  <a:lnTo>
                    <a:pt x="0" y="339635"/>
                  </a:lnTo>
                  <a:lnTo>
                    <a:pt x="203200" y="0"/>
                  </a:lnTo>
                  <a:close/>
                </a:path>
              </a:pathLst>
            </a:custGeom>
            <a:solidFill>
              <a:srgbClr val="FF0000"/>
            </a:solidFill>
          </p:spPr>
        </p:sp>
        <p:sp>
          <p:nvSpPr>
            <p:cNvPr name="TextBox 10" id="10"/>
            <p:cNvSpPr txBox="true"/>
            <p:nvPr/>
          </p:nvSpPr>
          <p:spPr>
            <a:xfrm>
              <a:off x="101600" y="-38100"/>
              <a:ext cx="609600" cy="37773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7174198">
            <a:off x="2561879" y="6497123"/>
            <a:ext cx="1468479" cy="613615"/>
            <a:chOff x="0" y="0"/>
            <a:chExt cx="812800" cy="339635"/>
          </a:xfrm>
        </p:grpSpPr>
        <p:sp>
          <p:nvSpPr>
            <p:cNvPr name="Freeform 12" id="12"/>
            <p:cNvSpPr/>
            <p:nvPr/>
          </p:nvSpPr>
          <p:spPr>
            <a:xfrm flipH="false" flipV="false" rot="0">
              <a:off x="0" y="0"/>
              <a:ext cx="812800" cy="339635"/>
            </a:xfrm>
            <a:custGeom>
              <a:avLst/>
              <a:gdLst/>
              <a:ahLst/>
              <a:cxnLst/>
              <a:rect r="r" b="b" t="t" l="l"/>
              <a:pathLst>
                <a:path h="339635" w="812800">
                  <a:moveTo>
                    <a:pt x="203200" y="0"/>
                  </a:moveTo>
                  <a:lnTo>
                    <a:pt x="812800" y="0"/>
                  </a:lnTo>
                  <a:lnTo>
                    <a:pt x="609600" y="339635"/>
                  </a:lnTo>
                  <a:lnTo>
                    <a:pt x="0" y="339635"/>
                  </a:lnTo>
                  <a:lnTo>
                    <a:pt x="203200" y="0"/>
                  </a:lnTo>
                  <a:close/>
                </a:path>
              </a:pathLst>
            </a:custGeom>
            <a:solidFill>
              <a:srgbClr val="FF5A5F"/>
            </a:solidFill>
          </p:spPr>
        </p:sp>
        <p:sp>
          <p:nvSpPr>
            <p:cNvPr name="TextBox 13" id="13"/>
            <p:cNvSpPr txBox="true"/>
            <p:nvPr/>
          </p:nvSpPr>
          <p:spPr>
            <a:xfrm>
              <a:off x="101600" y="-38100"/>
              <a:ext cx="609600" cy="37773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7182689">
            <a:off x="-3592169" y="7687896"/>
            <a:ext cx="9765479" cy="915222"/>
            <a:chOff x="0" y="0"/>
            <a:chExt cx="2357911" cy="220984"/>
          </a:xfrm>
        </p:grpSpPr>
        <p:sp>
          <p:nvSpPr>
            <p:cNvPr name="Freeform 15" id="15"/>
            <p:cNvSpPr/>
            <p:nvPr/>
          </p:nvSpPr>
          <p:spPr>
            <a:xfrm flipH="false" flipV="false" rot="0">
              <a:off x="0" y="0"/>
              <a:ext cx="2357911" cy="220984"/>
            </a:xfrm>
            <a:custGeom>
              <a:avLst/>
              <a:gdLst/>
              <a:ahLst/>
              <a:cxnLst/>
              <a:rect r="r" b="b" t="t" l="l"/>
              <a:pathLst>
                <a:path h="220984" w="2357911">
                  <a:moveTo>
                    <a:pt x="203200" y="0"/>
                  </a:moveTo>
                  <a:lnTo>
                    <a:pt x="2357911" y="0"/>
                  </a:lnTo>
                  <a:lnTo>
                    <a:pt x="2154711" y="220984"/>
                  </a:lnTo>
                  <a:lnTo>
                    <a:pt x="0" y="220984"/>
                  </a:lnTo>
                  <a:lnTo>
                    <a:pt x="203200" y="0"/>
                  </a:lnTo>
                  <a:close/>
                </a:path>
              </a:pathLst>
            </a:custGeom>
            <a:solidFill>
              <a:srgbClr val="FF5A5F"/>
            </a:solidFill>
          </p:spPr>
        </p:sp>
        <p:sp>
          <p:nvSpPr>
            <p:cNvPr name="TextBox 16" id="16"/>
            <p:cNvSpPr txBox="true"/>
            <p:nvPr/>
          </p:nvSpPr>
          <p:spPr>
            <a:xfrm>
              <a:off x="101600" y="-38100"/>
              <a:ext cx="2154711" cy="259084"/>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7182689">
            <a:off x="-5843442" y="4720238"/>
            <a:ext cx="15622060" cy="901256"/>
            <a:chOff x="0" y="0"/>
            <a:chExt cx="3830456" cy="220984"/>
          </a:xfrm>
        </p:grpSpPr>
        <p:sp>
          <p:nvSpPr>
            <p:cNvPr name="Freeform 18" id="18"/>
            <p:cNvSpPr/>
            <p:nvPr/>
          </p:nvSpPr>
          <p:spPr>
            <a:xfrm flipH="false" flipV="false" rot="0">
              <a:off x="0" y="0"/>
              <a:ext cx="3830457" cy="220984"/>
            </a:xfrm>
            <a:custGeom>
              <a:avLst/>
              <a:gdLst/>
              <a:ahLst/>
              <a:cxnLst/>
              <a:rect r="r" b="b" t="t" l="l"/>
              <a:pathLst>
                <a:path h="220984" w="3830457">
                  <a:moveTo>
                    <a:pt x="203200" y="0"/>
                  </a:moveTo>
                  <a:lnTo>
                    <a:pt x="3830457" y="0"/>
                  </a:lnTo>
                  <a:lnTo>
                    <a:pt x="3627257" y="220984"/>
                  </a:lnTo>
                  <a:lnTo>
                    <a:pt x="0" y="220984"/>
                  </a:lnTo>
                  <a:lnTo>
                    <a:pt x="203200" y="0"/>
                  </a:lnTo>
                  <a:close/>
                </a:path>
              </a:pathLst>
            </a:custGeom>
            <a:solidFill>
              <a:srgbClr val="FF0000"/>
            </a:solidFill>
          </p:spPr>
        </p:sp>
        <p:sp>
          <p:nvSpPr>
            <p:cNvPr name="TextBox 19" id="19"/>
            <p:cNvSpPr txBox="true"/>
            <p:nvPr/>
          </p:nvSpPr>
          <p:spPr>
            <a:xfrm>
              <a:off x="101600" y="-38100"/>
              <a:ext cx="3627256" cy="259084"/>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2666935" y="434544"/>
            <a:ext cx="7710963" cy="7710963"/>
          </a:xfrm>
          <a:custGeom>
            <a:avLst/>
            <a:gdLst/>
            <a:ahLst/>
            <a:cxnLst/>
            <a:rect r="r" b="b" t="t" l="l"/>
            <a:pathLst>
              <a:path h="7710963" w="7710963">
                <a:moveTo>
                  <a:pt x="0" y="0"/>
                </a:moveTo>
                <a:lnTo>
                  <a:pt x="7710962" y="0"/>
                </a:lnTo>
                <a:lnTo>
                  <a:pt x="7710962" y="7710963"/>
                </a:lnTo>
                <a:lnTo>
                  <a:pt x="0" y="7710963"/>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2291" y="23679"/>
            <a:ext cx="18330291" cy="10263321"/>
          </a:xfrm>
          <a:custGeom>
            <a:avLst/>
            <a:gdLst/>
            <a:ahLst/>
            <a:cxnLst/>
            <a:rect r="r" b="b" t="t" l="l"/>
            <a:pathLst>
              <a:path h="10263321" w="18330291">
                <a:moveTo>
                  <a:pt x="0" y="0"/>
                </a:moveTo>
                <a:lnTo>
                  <a:pt x="18330291" y="0"/>
                </a:lnTo>
                <a:lnTo>
                  <a:pt x="18330291" y="10263321"/>
                </a:lnTo>
                <a:lnTo>
                  <a:pt x="0" y="10263321"/>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18209" y="119882"/>
            <a:ext cx="18506209" cy="10167118"/>
          </a:xfrm>
          <a:custGeom>
            <a:avLst/>
            <a:gdLst/>
            <a:ahLst/>
            <a:cxnLst/>
            <a:rect r="r" b="b" t="t" l="l"/>
            <a:pathLst>
              <a:path h="10167118" w="18506209">
                <a:moveTo>
                  <a:pt x="0" y="0"/>
                </a:moveTo>
                <a:lnTo>
                  <a:pt x="18506209" y="0"/>
                </a:lnTo>
                <a:lnTo>
                  <a:pt x="18506209" y="10167118"/>
                </a:lnTo>
                <a:lnTo>
                  <a:pt x="0" y="10167118"/>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6844721"/>
            <a:ext cx="14413234" cy="3550377"/>
            <a:chOff x="0" y="0"/>
            <a:chExt cx="3682627" cy="907133"/>
          </a:xfrm>
        </p:grpSpPr>
        <p:sp>
          <p:nvSpPr>
            <p:cNvPr name="Freeform 4" id="4"/>
            <p:cNvSpPr/>
            <p:nvPr/>
          </p:nvSpPr>
          <p:spPr>
            <a:xfrm flipH="false" flipV="false" rot="0">
              <a:off x="0" y="0"/>
              <a:ext cx="3682627" cy="907133"/>
            </a:xfrm>
            <a:custGeom>
              <a:avLst/>
              <a:gdLst/>
              <a:ahLst/>
              <a:cxnLst/>
              <a:rect r="r" b="b" t="t" l="l"/>
              <a:pathLst>
                <a:path h="907133" w="3682627">
                  <a:moveTo>
                    <a:pt x="0" y="0"/>
                  </a:moveTo>
                  <a:lnTo>
                    <a:pt x="3682627" y="0"/>
                  </a:lnTo>
                  <a:lnTo>
                    <a:pt x="3682627" y="907133"/>
                  </a:lnTo>
                  <a:lnTo>
                    <a:pt x="0" y="907133"/>
                  </a:lnTo>
                  <a:close/>
                </a:path>
              </a:pathLst>
            </a:custGeom>
            <a:solidFill>
              <a:srgbClr val="FF0000"/>
            </a:solidFill>
          </p:spPr>
        </p:sp>
        <p:sp>
          <p:nvSpPr>
            <p:cNvPr name="TextBox 5" id="5"/>
            <p:cNvSpPr txBox="true"/>
            <p:nvPr/>
          </p:nvSpPr>
          <p:spPr>
            <a:xfrm>
              <a:off x="0" y="-38100"/>
              <a:ext cx="3682627" cy="9452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592460">
            <a:off x="3987061" y="1392402"/>
            <a:ext cx="7535702" cy="2206696"/>
          </a:xfrm>
          <a:prstGeom prst="rect">
            <a:avLst/>
          </a:prstGeom>
        </p:spPr>
        <p:txBody>
          <a:bodyPr anchor="t" rtlCol="false" tIns="0" lIns="0" bIns="0" rIns="0">
            <a:spAutoFit/>
          </a:bodyPr>
          <a:lstStyle/>
          <a:p>
            <a:pPr algn="ctr">
              <a:lnSpc>
                <a:spcPts val="16548"/>
              </a:lnSpc>
              <a:spcBef>
                <a:spcPct val="0"/>
              </a:spcBef>
            </a:pPr>
            <a:r>
              <a:rPr lang="en-US" sz="16548">
                <a:solidFill>
                  <a:srgbClr val="F6F3E4"/>
                </a:solidFill>
                <a:latin typeface="Bukhari Script Bold"/>
              </a:rPr>
              <a:t>Thank</a:t>
            </a:r>
          </a:p>
        </p:txBody>
      </p:sp>
      <p:sp>
        <p:nvSpPr>
          <p:cNvPr name="TextBox 7" id="7"/>
          <p:cNvSpPr txBox="true"/>
          <p:nvPr/>
        </p:nvSpPr>
        <p:spPr>
          <a:xfrm rot="-515361">
            <a:off x="8633406" y="1756478"/>
            <a:ext cx="9325890" cy="2706054"/>
          </a:xfrm>
          <a:prstGeom prst="rect">
            <a:avLst/>
          </a:prstGeom>
        </p:spPr>
        <p:txBody>
          <a:bodyPr anchor="t" rtlCol="false" tIns="0" lIns="0" bIns="0" rIns="0">
            <a:spAutoFit/>
          </a:bodyPr>
          <a:lstStyle/>
          <a:p>
            <a:pPr algn="ctr">
              <a:lnSpc>
                <a:spcPts val="20210"/>
              </a:lnSpc>
              <a:spcBef>
                <a:spcPct val="0"/>
              </a:spcBef>
            </a:pPr>
            <a:r>
              <a:rPr lang="en-US" sz="20210">
                <a:solidFill>
                  <a:srgbClr val="F6F3E4"/>
                </a:solidFill>
                <a:latin typeface="Bukhari Script Bold"/>
              </a:rPr>
              <a:t>you!</a:t>
            </a:r>
          </a:p>
        </p:txBody>
      </p:sp>
      <p:sp>
        <p:nvSpPr>
          <p:cNvPr name="Freeform 8" id="8"/>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3"/>
            <a:stretch>
              <a:fillRect l="0" t="0" r="0" b="0"/>
            </a:stretch>
          </a:blipFill>
        </p:spPr>
      </p:sp>
      <p:sp>
        <p:nvSpPr>
          <p:cNvPr name="TextBox 9" id="9"/>
          <p:cNvSpPr txBox="true"/>
          <p:nvPr/>
        </p:nvSpPr>
        <p:spPr>
          <a:xfrm rot="0">
            <a:off x="1028700" y="7607364"/>
            <a:ext cx="11970875" cy="1287822"/>
          </a:xfrm>
          <a:prstGeom prst="rect">
            <a:avLst/>
          </a:prstGeom>
        </p:spPr>
        <p:txBody>
          <a:bodyPr anchor="t" rtlCol="false" tIns="0" lIns="0" bIns="0" rIns="0">
            <a:spAutoFit/>
          </a:bodyPr>
          <a:lstStyle/>
          <a:p>
            <a:pPr algn="ctr">
              <a:lnSpc>
                <a:spcPts val="10025"/>
              </a:lnSpc>
            </a:pPr>
            <a:r>
              <a:rPr lang="en-US" sz="7161" spc="164">
                <a:solidFill>
                  <a:srgbClr val="F4F4F4"/>
                </a:solidFill>
                <a:latin typeface="Poppins Ultra-Bold"/>
              </a:rPr>
              <a:t>JITENDRA KUMAR SINGH</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F5A5F"/>
        </a:solidFill>
      </p:bgPr>
    </p:bg>
    <p:spTree>
      <p:nvGrpSpPr>
        <p:cNvPr id="1" name=""/>
        <p:cNvGrpSpPr/>
        <p:nvPr/>
      </p:nvGrpSpPr>
      <p:grpSpPr>
        <a:xfrm>
          <a:off x="0" y="0"/>
          <a:ext cx="0" cy="0"/>
          <a:chOff x="0" y="0"/>
          <a:chExt cx="0" cy="0"/>
        </a:xfrm>
      </p:grpSpPr>
      <p:sp>
        <p:nvSpPr>
          <p:cNvPr name="TextBox 2" id="2"/>
          <p:cNvSpPr txBox="true"/>
          <p:nvPr/>
        </p:nvSpPr>
        <p:spPr>
          <a:xfrm rot="0">
            <a:off x="4882378" y="838200"/>
            <a:ext cx="10491490" cy="1153683"/>
          </a:xfrm>
          <a:prstGeom prst="rect">
            <a:avLst/>
          </a:prstGeom>
        </p:spPr>
        <p:txBody>
          <a:bodyPr anchor="t" rtlCol="false" tIns="0" lIns="0" bIns="0" rIns="0">
            <a:spAutoFit/>
          </a:bodyPr>
          <a:lstStyle/>
          <a:p>
            <a:pPr>
              <a:lnSpc>
                <a:spcPts val="8927"/>
              </a:lnSpc>
            </a:pPr>
            <a:r>
              <a:rPr lang="en-US" sz="6376">
                <a:solidFill>
                  <a:srgbClr val="F4F4F4"/>
                </a:solidFill>
                <a:latin typeface="Poppins Ultra-Bold"/>
              </a:rPr>
              <a:t>Data Description</a:t>
            </a:r>
          </a:p>
        </p:txBody>
      </p:sp>
      <p:sp>
        <p:nvSpPr>
          <p:cNvPr name="TextBox 3" id="3"/>
          <p:cNvSpPr txBox="true"/>
          <p:nvPr/>
        </p:nvSpPr>
        <p:spPr>
          <a:xfrm rot="0">
            <a:off x="288082" y="2525406"/>
            <a:ext cx="17597537" cy="1513664"/>
          </a:xfrm>
          <a:prstGeom prst="rect">
            <a:avLst/>
          </a:prstGeom>
        </p:spPr>
        <p:txBody>
          <a:bodyPr anchor="t" rtlCol="false" tIns="0" lIns="0" bIns="0" rIns="0">
            <a:spAutoFit/>
          </a:bodyPr>
          <a:lstStyle/>
          <a:p>
            <a:pPr>
              <a:lnSpc>
                <a:spcPts val="6107"/>
              </a:lnSpc>
            </a:pPr>
            <a:r>
              <a:rPr lang="en-US" sz="4362">
                <a:solidFill>
                  <a:srgbClr val="FFFFFF"/>
                </a:solidFill>
                <a:latin typeface="Open Sans Bold"/>
              </a:rPr>
              <a:t>You have access to the required data and data dictionaries in the form of CSV files.</a:t>
            </a:r>
          </a:p>
        </p:txBody>
      </p:sp>
      <p:sp>
        <p:nvSpPr>
          <p:cNvPr name="TextBox 4" id="4"/>
          <p:cNvSpPr txBox="true"/>
          <p:nvPr/>
        </p:nvSpPr>
        <p:spPr>
          <a:xfrm rot="0">
            <a:off x="288082" y="4572593"/>
            <a:ext cx="17999918" cy="5336716"/>
          </a:xfrm>
          <a:prstGeom prst="rect">
            <a:avLst/>
          </a:prstGeom>
        </p:spPr>
        <p:txBody>
          <a:bodyPr anchor="t" rtlCol="false" tIns="0" lIns="0" bIns="0" rIns="0">
            <a:spAutoFit/>
          </a:bodyPr>
          <a:lstStyle/>
          <a:p>
            <a:pPr>
              <a:lnSpc>
                <a:spcPts val="6107"/>
              </a:lnSpc>
            </a:pPr>
            <a:r>
              <a:rPr lang="en-US" sz="4362">
                <a:solidFill>
                  <a:srgbClr val="FFFFFF"/>
                </a:solidFill>
                <a:latin typeface="Open Sans Bold"/>
              </a:rPr>
              <a:t>The Reviews dataset (Reviews.csv) encompasses details regarding reviews submitted for Airbnb listings, while the Listings dataset (Listings.csv) comprehensively captures all pertinent information about the listed accommodations. In-depth descriptions of each column are provided in their corresponding data dictionary files (Listings_data_dictionary.csv and Reviews_data_dictionary.csv)</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F5A5F"/>
        </a:solidFill>
      </p:bgPr>
    </p:bg>
    <p:spTree>
      <p:nvGrpSpPr>
        <p:cNvPr id="1" name=""/>
        <p:cNvGrpSpPr/>
        <p:nvPr/>
      </p:nvGrpSpPr>
      <p:grpSpPr>
        <a:xfrm>
          <a:off x="0" y="0"/>
          <a:ext cx="0" cy="0"/>
          <a:chOff x="0" y="0"/>
          <a:chExt cx="0" cy="0"/>
        </a:xfrm>
      </p:grpSpPr>
      <p:sp>
        <p:nvSpPr>
          <p:cNvPr name="TextBox 2" id="2"/>
          <p:cNvSpPr txBox="true"/>
          <p:nvPr/>
        </p:nvSpPr>
        <p:spPr>
          <a:xfrm rot="0">
            <a:off x="4882378" y="838200"/>
            <a:ext cx="10491490" cy="1153683"/>
          </a:xfrm>
          <a:prstGeom prst="rect">
            <a:avLst/>
          </a:prstGeom>
        </p:spPr>
        <p:txBody>
          <a:bodyPr anchor="t" rtlCol="false" tIns="0" lIns="0" bIns="0" rIns="0">
            <a:spAutoFit/>
          </a:bodyPr>
          <a:lstStyle/>
          <a:p>
            <a:pPr>
              <a:lnSpc>
                <a:spcPts val="8927"/>
              </a:lnSpc>
            </a:pPr>
            <a:r>
              <a:rPr lang="en-US" sz="6376">
                <a:solidFill>
                  <a:srgbClr val="F4F4F4"/>
                </a:solidFill>
                <a:latin typeface="Poppins Ultra-Bold"/>
              </a:rPr>
              <a:t>Business objective</a:t>
            </a:r>
          </a:p>
        </p:txBody>
      </p:sp>
      <p:sp>
        <p:nvSpPr>
          <p:cNvPr name="TextBox 3" id="3"/>
          <p:cNvSpPr txBox="true"/>
          <p:nvPr/>
        </p:nvSpPr>
        <p:spPr>
          <a:xfrm rot="0">
            <a:off x="288082" y="3048593"/>
            <a:ext cx="17999918" cy="4572105"/>
          </a:xfrm>
          <a:prstGeom prst="rect">
            <a:avLst/>
          </a:prstGeom>
        </p:spPr>
        <p:txBody>
          <a:bodyPr anchor="t" rtlCol="false" tIns="0" lIns="0" bIns="0" rIns="0">
            <a:spAutoFit/>
          </a:bodyPr>
          <a:lstStyle/>
          <a:p>
            <a:pPr>
              <a:lnSpc>
                <a:spcPts val="6107"/>
              </a:lnSpc>
            </a:pPr>
          </a:p>
          <a:p>
            <a:pPr>
              <a:lnSpc>
                <a:spcPts val="6107"/>
              </a:lnSpc>
            </a:pPr>
            <a:r>
              <a:rPr lang="en-US" sz="4362">
                <a:solidFill>
                  <a:srgbClr val="FFFFFF"/>
                </a:solidFill>
                <a:latin typeface="Open Sans Bold"/>
              </a:rPr>
              <a:t>Our main goal is to conduct a thorough analysis of Airbnb data, unveiling valuable insights into user experiences and satisfaction levels across the diverse range of listed accommodations. This analysis will be executed using Power BI to enhance the presentation and interpretation of the findings.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F5A5F"/>
        </a:solidFill>
      </p:bgPr>
    </p:bg>
    <p:spTree>
      <p:nvGrpSpPr>
        <p:cNvPr id="1" name=""/>
        <p:cNvGrpSpPr/>
        <p:nvPr/>
      </p:nvGrpSpPr>
      <p:grpSpPr>
        <a:xfrm>
          <a:off x="0" y="0"/>
          <a:ext cx="0" cy="0"/>
          <a:chOff x="0" y="0"/>
          <a:chExt cx="0" cy="0"/>
        </a:xfrm>
      </p:grpSpPr>
      <p:sp>
        <p:nvSpPr>
          <p:cNvPr name="TextBox 2" id="2"/>
          <p:cNvSpPr txBox="true"/>
          <p:nvPr/>
        </p:nvSpPr>
        <p:spPr>
          <a:xfrm rot="0">
            <a:off x="1189347" y="81808"/>
            <a:ext cx="4892452" cy="1018084"/>
          </a:xfrm>
          <a:prstGeom prst="rect">
            <a:avLst/>
          </a:prstGeom>
        </p:spPr>
        <p:txBody>
          <a:bodyPr anchor="t" rtlCol="false" tIns="0" lIns="0" bIns="0" rIns="0">
            <a:spAutoFit/>
          </a:bodyPr>
          <a:lstStyle/>
          <a:p>
            <a:pPr>
              <a:lnSpc>
                <a:spcPts val="7935"/>
              </a:lnSpc>
            </a:pPr>
            <a:r>
              <a:rPr lang="en-US" sz="5667">
                <a:solidFill>
                  <a:srgbClr val="FFFFFF"/>
                </a:solidFill>
                <a:latin typeface="Poppins Ultra-Bold"/>
              </a:rPr>
              <a:t>Goals</a:t>
            </a:r>
          </a:p>
        </p:txBody>
      </p:sp>
      <p:sp>
        <p:nvSpPr>
          <p:cNvPr name="TextBox 3" id="3"/>
          <p:cNvSpPr txBox="true"/>
          <p:nvPr/>
        </p:nvSpPr>
        <p:spPr>
          <a:xfrm rot="0">
            <a:off x="1189347" y="2254933"/>
            <a:ext cx="1233263" cy="1031217"/>
          </a:xfrm>
          <a:prstGeom prst="rect">
            <a:avLst/>
          </a:prstGeom>
        </p:spPr>
        <p:txBody>
          <a:bodyPr anchor="t" rtlCol="false" tIns="0" lIns="0" bIns="0" rIns="0">
            <a:spAutoFit/>
          </a:bodyPr>
          <a:lstStyle/>
          <a:p>
            <a:pPr algn="ctr">
              <a:lnSpc>
                <a:spcPts val="8043"/>
              </a:lnSpc>
            </a:pPr>
            <a:r>
              <a:rPr lang="en-US" sz="5745">
                <a:solidFill>
                  <a:srgbClr val="FFFFFF"/>
                </a:solidFill>
                <a:latin typeface="Poppins Ultra-Bold"/>
              </a:rPr>
              <a:t>2</a:t>
            </a:r>
          </a:p>
        </p:txBody>
      </p:sp>
      <p:sp>
        <p:nvSpPr>
          <p:cNvPr name="TextBox 4" id="4"/>
          <p:cNvSpPr txBox="true"/>
          <p:nvPr/>
        </p:nvSpPr>
        <p:spPr>
          <a:xfrm rot="0">
            <a:off x="1205636" y="937967"/>
            <a:ext cx="1233263" cy="1031217"/>
          </a:xfrm>
          <a:prstGeom prst="rect">
            <a:avLst/>
          </a:prstGeom>
        </p:spPr>
        <p:txBody>
          <a:bodyPr anchor="t" rtlCol="false" tIns="0" lIns="0" bIns="0" rIns="0">
            <a:spAutoFit/>
          </a:bodyPr>
          <a:lstStyle/>
          <a:p>
            <a:pPr algn="ctr">
              <a:lnSpc>
                <a:spcPts val="8043"/>
              </a:lnSpc>
            </a:pPr>
            <a:r>
              <a:rPr lang="en-US" sz="5745">
                <a:solidFill>
                  <a:srgbClr val="FFFFFF"/>
                </a:solidFill>
                <a:latin typeface="Poppins Ultra-Bold"/>
              </a:rPr>
              <a:t>1</a:t>
            </a:r>
          </a:p>
        </p:txBody>
      </p:sp>
      <p:sp>
        <p:nvSpPr>
          <p:cNvPr name="TextBox 5" id="5"/>
          <p:cNvSpPr txBox="true"/>
          <p:nvPr/>
        </p:nvSpPr>
        <p:spPr>
          <a:xfrm rot="0">
            <a:off x="1259661" y="3571900"/>
            <a:ext cx="1233263" cy="1031217"/>
          </a:xfrm>
          <a:prstGeom prst="rect">
            <a:avLst/>
          </a:prstGeom>
        </p:spPr>
        <p:txBody>
          <a:bodyPr anchor="t" rtlCol="false" tIns="0" lIns="0" bIns="0" rIns="0">
            <a:spAutoFit/>
          </a:bodyPr>
          <a:lstStyle/>
          <a:p>
            <a:pPr algn="ctr">
              <a:lnSpc>
                <a:spcPts val="8043"/>
              </a:lnSpc>
            </a:pPr>
            <a:r>
              <a:rPr lang="en-US" sz="5745">
                <a:solidFill>
                  <a:srgbClr val="FFFFFF"/>
                </a:solidFill>
                <a:latin typeface="Poppins Ultra-Bold"/>
              </a:rPr>
              <a:t>3</a:t>
            </a:r>
          </a:p>
        </p:txBody>
      </p:sp>
      <p:sp>
        <p:nvSpPr>
          <p:cNvPr name="TextBox 6" id="6"/>
          <p:cNvSpPr txBox="true"/>
          <p:nvPr/>
        </p:nvSpPr>
        <p:spPr>
          <a:xfrm rot="0">
            <a:off x="1189347" y="4888867"/>
            <a:ext cx="1233263" cy="1031217"/>
          </a:xfrm>
          <a:prstGeom prst="rect">
            <a:avLst/>
          </a:prstGeom>
        </p:spPr>
        <p:txBody>
          <a:bodyPr anchor="t" rtlCol="false" tIns="0" lIns="0" bIns="0" rIns="0">
            <a:spAutoFit/>
          </a:bodyPr>
          <a:lstStyle/>
          <a:p>
            <a:pPr algn="ctr">
              <a:lnSpc>
                <a:spcPts val="8043"/>
              </a:lnSpc>
            </a:pPr>
            <a:r>
              <a:rPr lang="en-US" sz="5745">
                <a:solidFill>
                  <a:srgbClr val="FFFFFF"/>
                </a:solidFill>
                <a:latin typeface="Poppins Ultra-Bold"/>
              </a:rPr>
              <a:t>4</a:t>
            </a:r>
          </a:p>
        </p:txBody>
      </p:sp>
      <p:sp>
        <p:nvSpPr>
          <p:cNvPr name="TextBox 7" id="7"/>
          <p:cNvSpPr txBox="true"/>
          <p:nvPr/>
        </p:nvSpPr>
        <p:spPr>
          <a:xfrm rot="0">
            <a:off x="2422610" y="5070117"/>
            <a:ext cx="12915251" cy="662971"/>
          </a:xfrm>
          <a:prstGeom prst="rect">
            <a:avLst/>
          </a:prstGeom>
        </p:spPr>
        <p:txBody>
          <a:bodyPr anchor="t" rtlCol="false" tIns="0" lIns="0" bIns="0" rIns="0">
            <a:spAutoFit/>
          </a:bodyPr>
          <a:lstStyle/>
          <a:p>
            <a:pPr>
              <a:lnSpc>
                <a:spcPts val="5458"/>
              </a:lnSpc>
            </a:pPr>
            <a:r>
              <a:rPr lang="en-US" sz="3898">
                <a:solidFill>
                  <a:srgbClr val="FFFFFF"/>
                </a:solidFill>
                <a:latin typeface="Open Sans Bold"/>
              </a:rPr>
              <a:t>Analyzing Composite Scores:</a:t>
            </a:r>
          </a:p>
        </p:txBody>
      </p:sp>
      <p:sp>
        <p:nvSpPr>
          <p:cNvPr name="TextBox 8" id="8"/>
          <p:cNvSpPr txBox="true"/>
          <p:nvPr/>
        </p:nvSpPr>
        <p:spPr>
          <a:xfrm rot="0">
            <a:off x="1189347" y="7522801"/>
            <a:ext cx="1233263" cy="1031217"/>
          </a:xfrm>
          <a:prstGeom prst="rect">
            <a:avLst/>
          </a:prstGeom>
        </p:spPr>
        <p:txBody>
          <a:bodyPr anchor="t" rtlCol="false" tIns="0" lIns="0" bIns="0" rIns="0">
            <a:spAutoFit/>
          </a:bodyPr>
          <a:lstStyle/>
          <a:p>
            <a:pPr algn="ctr">
              <a:lnSpc>
                <a:spcPts val="8043"/>
              </a:lnSpc>
            </a:pPr>
            <a:r>
              <a:rPr lang="en-US" sz="5745">
                <a:solidFill>
                  <a:srgbClr val="FFFFFF"/>
                </a:solidFill>
                <a:latin typeface="Poppins Ultra-Bold"/>
              </a:rPr>
              <a:t>6</a:t>
            </a:r>
          </a:p>
        </p:txBody>
      </p:sp>
      <p:sp>
        <p:nvSpPr>
          <p:cNvPr name="TextBox 9" id="9"/>
          <p:cNvSpPr txBox="true"/>
          <p:nvPr/>
        </p:nvSpPr>
        <p:spPr>
          <a:xfrm rot="0">
            <a:off x="2422610" y="7696686"/>
            <a:ext cx="10762529" cy="662971"/>
          </a:xfrm>
          <a:prstGeom prst="rect">
            <a:avLst/>
          </a:prstGeom>
        </p:spPr>
        <p:txBody>
          <a:bodyPr anchor="t" rtlCol="false" tIns="0" lIns="0" bIns="0" rIns="0">
            <a:spAutoFit/>
          </a:bodyPr>
          <a:lstStyle/>
          <a:p>
            <a:pPr>
              <a:lnSpc>
                <a:spcPts val="5458"/>
              </a:lnSpc>
            </a:pPr>
            <a:r>
              <a:rPr lang="en-US" sz="3898">
                <a:solidFill>
                  <a:srgbClr val="FFFFFF"/>
                </a:solidFill>
                <a:latin typeface="Open Sans Bold"/>
              </a:rPr>
              <a:t>Property Type Price Analysis:</a:t>
            </a:r>
          </a:p>
        </p:txBody>
      </p:sp>
      <p:sp>
        <p:nvSpPr>
          <p:cNvPr name="TextBox 10" id="10"/>
          <p:cNvSpPr txBox="true"/>
          <p:nvPr/>
        </p:nvSpPr>
        <p:spPr>
          <a:xfrm rot="0">
            <a:off x="1259661" y="8839768"/>
            <a:ext cx="1233263" cy="1031217"/>
          </a:xfrm>
          <a:prstGeom prst="rect">
            <a:avLst/>
          </a:prstGeom>
        </p:spPr>
        <p:txBody>
          <a:bodyPr anchor="t" rtlCol="false" tIns="0" lIns="0" bIns="0" rIns="0">
            <a:spAutoFit/>
          </a:bodyPr>
          <a:lstStyle/>
          <a:p>
            <a:pPr algn="ctr">
              <a:lnSpc>
                <a:spcPts val="8043"/>
              </a:lnSpc>
            </a:pPr>
            <a:r>
              <a:rPr lang="en-US" sz="5745">
                <a:solidFill>
                  <a:srgbClr val="FFFFFF"/>
                </a:solidFill>
                <a:latin typeface="Poppins Ultra-Bold"/>
              </a:rPr>
              <a:t>7</a:t>
            </a:r>
          </a:p>
        </p:txBody>
      </p:sp>
      <p:sp>
        <p:nvSpPr>
          <p:cNvPr name="TextBox 11" id="11"/>
          <p:cNvSpPr txBox="true"/>
          <p:nvPr/>
        </p:nvSpPr>
        <p:spPr>
          <a:xfrm rot="0">
            <a:off x="2422610" y="2428818"/>
            <a:ext cx="13092187" cy="662971"/>
          </a:xfrm>
          <a:prstGeom prst="rect">
            <a:avLst/>
          </a:prstGeom>
        </p:spPr>
        <p:txBody>
          <a:bodyPr anchor="t" rtlCol="false" tIns="0" lIns="0" bIns="0" rIns="0">
            <a:spAutoFit/>
          </a:bodyPr>
          <a:lstStyle/>
          <a:p>
            <a:pPr>
              <a:lnSpc>
                <a:spcPts val="5458"/>
              </a:lnSpc>
            </a:pPr>
            <a:r>
              <a:rPr lang="en-US" sz="3898">
                <a:solidFill>
                  <a:srgbClr val="FFFFFF"/>
                </a:solidFill>
                <a:latin typeface="Open Sans Bold"/>
              </a:rPr>
              <a:t>Examining Host Response Time Impact:</a:t>
            </a:r>
          </a:p>
        </p:txBody>
      </p:sp>
      <p:sp>
        <p:nvSpPr>
          <p:cNvPr name="TextBox 12" id="12"/>
          <p:cNvSpPr txBox="true"/>
          <p:nvPr/>
        </p:nvSpPr>
        <p:spPr>
          <a:xfrm rot="0">
            <a:off x="2492925" y="3745785"/>
            <a:ext cx="13269123" cy="662971"/>
          </a:xfrm>
          <a:prstGeom prst="rect">
            <a:avLst/>
          </a:prstGeom>
        </p:spPr>
        <p:txBody>
          <a:bodyPr anchor="t" rtlCol="false" tIns="0" lIns="0" bIns="0" rIns="0">
            <a:spAutoFit/>
          </a:bodyPr>
          <a:lstStyle/>
          <a:p>
            <a:pPr>
              <a:lnSpc>
                <a:spcPts val="5458"/>
              </a:lnSpc>
            </a:pPr>
            <a:r>
              <a:rPr lang="en-US" sz="3898">
                <a:solidFill>
                  <a:srgbClr val="FFFFFF"/>
                </a:solidFill>
                <a:latin typeface="Open Sans Bold"/>
              </a:rPr>
              <a:t>Visualizing Airbnb Listing Prices:</a:t>
            </a:r>
          </a:p>
        </p:txBody>
      </p:sp>
      <p:sp>
        <p:nvSpPr>
          <p:cNvPr name="TextBox 13" id="13"/>
          <p:cNvSpPr txBox="true"/>
          <p:nvPr/>
        </p:nvSpPr>
        <p:spPr>
          <a:xfrm rot="0">
            <a:off x="2438899" y="1111851"/>
            <a:ext cx="10467635" cy="662971"/>
          </a:xfrm>
          <a:prstGeom prst="rect">
            <a:avLst/>
          </a:prstGeom>
        </p:spPr>
        <p:txBody>
          <a:bodyPr anchor="t" rtlCol="false" tIns="0" lIns="0" bIns="0" rIns="0">
            <a:spAutoFit/>
          </a:bodyPr>
          <a:lstStyle/>
          <a:p>
            <a:pPr>
              <a:lnSpc>
                <a:spcPts val="5458"/>
              </a:lnSpc>
            </a:pPr>
            <a:r>
              <a:rPr lang="en-US" sz="3898">
                <a:solidFill>
                  <a:srgbClr val="FFFFFF"/>
                </a:solidFill>
                <a:latin typeface="Open Sans Bold"/>
              </a:rPr>
              <a:t>Assessing District Location Scores:</a:t>
            </a:r>
          </a:p>
        </p:txBody>
      </p:sp>
      <p:sp>
        <p:nvSpPr>
          <p:cNvPr name="TextBox 14" id="14"/>
          <p:cNvSpPr txBox="true"/>
          <p:nvPr/>
        </p:nvSpPr>
        <p:spPr>
          <a:xfrm rot="0">
            <a:off x="2492925" y="9013653"/>
            <a:ext cx="15480823" cy="662971"/>
          </a:xfrm>
          <a:prstGeom prst="rect">
            <a:avLst/>
          </a:prstGeom>
        </p:spPr>
        <p:txBody>
          <a:bodyPr anchor="t" rtlCol="false" tIns="0" lIns="0" bIns="0" rIns="0">
            <a:spAutoFit/>
          </a:bodyPr>
          <a:lstStyle/>
          <a:p>
            <a:pPr>
              <a:lnSpc>
                <a:spcPts val="5458"/>
              </a:lnSpc>
            </a:pPr>
            <a:r>
              <a:rPr lang="en-US" sz="3898">
                <a:solidFill>
                  <a:srgbClr val="FFFFFF"/>
                </a:solidFill>
                <a:latin typeface="Open Sans Bold"/>
              </a:rPr>
              <a:t>Crafting a Comprehensive City Insights Report:</a:t>
            </a:r>
          </a:p>
        </p:txBody>
      </p:sp>
      <p:sp>
        <p:nvSpPr>
          <p:cNvPr name="TextBox 15" id="15"/>
          <p:cNvSpPr txBox="true"/>
          <p:nvPr/>
        </p:nvSpPr>
        <p:spPr>
          <a:xfrm rot="0">
            <a:off x="1205636" y="6205834"/>
            <a:ext cx="1233263" cy="1031217"/>
          </a:xfrm>
          <a:prstGeom prst="rect">
            <a:avLst/>
          </a:prstGeom>
        </p:spPr>
        <p:txBody>
          <a:bodyPr anchor="t" rtlCol="false" tIns="0" lIns="0" bIns="0" rIns="0">
            <a:spAutoFit/>
          </a:bodyPr>
          <a:lstStyle/>
          <a:p>
            <a:pPr algn="ctr">
              <a:lnSpc>
                <a:spcPts val="8043"/>
              </a:lnSpc>
            </a:pPr>
            <a:r>
              <a:rPr lang="en-US" sz="5745">
                <a:solidFill>
                  <a:srgbClr val="FFFFFF"/>
                </a:solidFill>
                <a:latin typeface="Poppins Ultra-Bold"/>
              </a:rPr>
              <a:t>5</a:t>
            </a:r>
          </a:p>
        </p:txBody>
      </p:sp>
      <p:sp>
        <p:nvSpPr>
          <p:cNvPr name="TextBox 16" id="16"/>
          <p:cNvSpPr txBox="true"/>
          <p:nvPr/>
        </p:nvSpPr>
        <p:spPr>
          <a:xfrm rot="0">
            <a:off x="2509214" y="6432820"/>
            <a:ext cx="18901587" cy="662971"/>
          </a:xfrm>
          <a:prstGeom prst="rect">
            <a:avLst/>
          </a:prstGeom>
        </p:spPr>
        <p:txBody>
          <a:bodyPr anchor="t" rtlCol="false" tIns="0" lIns="0" bIns="0" rIns="0">
            <a:spAutoFit/>
          </a:bodyPr>
          <a:lstStyle/>
          <a:p>
            <a:pPr>
              <a:lnSpc>
                <a:spcPts val="5458"/>
              </a:lnSpc>
            </a:pPr>
            <a:r>
              <a:rPr lang="en-US" sz="3898">
                <a:solidFill>
                  <a:srgbClr val="FFFFFF"/>
                </a:solidFill>
                <a:latin typeface="Open Sans Bold"/>
              </a:rPr>
              <a:t>Calculating Listing Age and Host Tenure: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5A5F"/>
        </a:solidFill>
      </p:bgPr>
    </p:bg>
    <p:spTree>
      <p:nvGrpSpPr>
        <p:cNvPr id="1" name=""/>
        <p:cNvGrpSpPr/>
        <p:nvPr/>
      </p:nvGrpSpPr>
      <p:grpSpPr>
        <a:xfrm>
          <a:off x="0" y="0"/>
          <a:ext cx="0" cy="0"/>
          <a:chOff x="0" y="0"/>
          <a:chExt cx="0" cy="0"/>
        </a:xfrm>
      </p:grpSpPr>
      <p:sp>
        <p:nvSpPr>
          <p:cNvPr name="TextBox 2" id="2"/>
          <p:cNvSpPr txBox="true"/>
          <p:nvPr/>
        </p:nvSpPr>
        <p:spPr>
          <a:xfrm rot="0">
            <a:off x="3070448" y="438696"/>
            <a:ext cx="6073552" cy="1018084"/>
          </a:xfrm>
          <a:prstGeom prst="rect">
            <a:avLst/>
          </a:prstGeom>
        </p:spPr>
        <p:txBody>
          <a:bodyPr anchor="t" rtlCol="false" tIns="0" lIns="0" bIns="0" rIns="0">
            <a:spAutoFit/>
          </a:bodyPr>
          <a:lstStyle/>
          <a:p>
            <a:pPr>
              <a:lnSpc>
                <a:spcPts val="7935"/>
              </a:lnSpc>
            </a:pPr>
            <a:r>
              <a:rPr lang="en-US" sz="5667">
                <a:solidFill>
                  <a:srgbClr val="FFFFFF"/>
                </a:solidFill>
                <a:latin typeface="Poppins Ultra-Bold"/>
              </a:rPr>
              <a:t>Data Cleaning </a:t>
            </a:r>
          </a:p>
        </p:txBody>
      </p:sp>
      <p:sp>
        <p:nvSpPr>
          <p:cNvPr name="TextBox 3" id="3"/>
          <p:cNvSpPr txBox="true"/>
          <p:nvPr/>
        </p:nvSpPr>
        <p:spPr>
          <a:xfrm rot="0">
            <a:off x="1028700" y="1660494"/>
            <a:ext cx="16230600" cy="7635270"/>
          </a:xfrm>
          <a:prstGeom prst="rect">
            <a:avLst/>
          </a:prstGeom>
        </p:spPr>
        <p:txBody>
          <a:bodyPr anchor="t" rtlCol="false" tIns="0" lIns="0" bIns="0" rIns="0">
            <a:spAutoFit/>
          </a:bodyPr>
          <a:lstStyle/>
          <a:p>
            <a:pPr marL="647439" indent="-323720" lvl="1">
              <a:lnSpc>
                <a:spcPts val="4198"/>
              </a:lnSpc>
              <a:buFont typeface="Arial"/>
              <a:buChar char="•"/>
            </a:pPr>
            <a:r>
              <a:rPr lang="en-US" sz="2998">
                <a:solidFill>
                  <a:srgbClr val="FFFFFF"/>
                </a:solidFill>
                <a:latin typeface="Open Sans Bold"/>
              </a:rPr>
              <a:t>Adjusted the Score Rating by dividing it with 10 for a standardized representation.</a:t>
            </a:r>
          </a:p>
          <a:p>
            <a:pPr marL="647439" indent="-323720" lvl="1">
              <a:lnSpc>
                <a:spcPts val="4198"/>
              </a:lnSpc>
              <a:buFont typeface="Arial"/>
              <a:buChar char="•"/>
            </a:pPr>
            <a:r>
              <a:rPr lang="en-US" sz="2998">
                <a:solidFill>
                  <a:srgbClr val="FFFFFF"/>
                </a:solidFill>
                <a:latin typeface="Open Sans Bold"/>
              </a:rPr>
              <a:t>U</a:t>
            </a:r>
            <a:r>
              <a:rPr lang="en-US" sz="2998">
                <a:solidFill>
                  <a:srgbClr val="FFFFFF"/>
                </a:solidFill>
                <a:latin typeface="Open Sans Bold"/>
              </a:rPr>
              <a:t>pdated instances of blanks in the 'host_since' column with the date 01-01-2022.</a:t>
            </a:r>
          </a:p>
          <a:p>
            <a:pPr marL="647439" indent="-323720" lvl="1">
              <a:lnSpc>
                <a:spcPts val="4198"/>
              </a:lnSpc>
              <a:buFont typeface="Arial"/>
              <a:buChar char="•"/>
            </a:pPr>
            <a:r>
              <a:rPr lang="en-US" sz="2998">
                <a:solidFill>
                  <a:srgbClr val="FFFFFF"/>
                </a:solidFill>
                <a:latin typeface="Open Sans Bold"/>
              </a:rPr>
              <a:t>Fil</a:t>
            </a:r>
            <a:r>
              <a:rPr lang="en-US" sz="2998">
                <a:solidFill>
                  <a:srgbClr val="FFFFFF"/>
                </a:solidFill>
                <a:latin typeface="Open Sans Bold"/>
              </a:rPr>
              <a:t>led in missing values in the 'host_response_time' column with "a few days or later".</a:t>
            </a:r>
          </a:p>
          <a:p>
            <a:pPr marL="647439" indent="-323720" lvl="1">
              <a:lnSpc>
                <a:spcPts val="4198"/>
              </a:lnSpc>
              <a:buFont typeface="Arial"/>
              <a:buChar char="•"/>
            </a:pPr>
            <a:r>
              <a:rPr lang="en-US" sz="2998">
                <a:solidFill>
                  <a:srgbClr val="FFFFFF"/>
                </a:solidFill>
                <a:latin typeface="Open Sans Bold"/>
              </a:rPr>
              <a:t>Replaced all blank entries in the 'Review Score' with 0 for consistency.</a:t>
            </a:r>
          </a:p>
          <a:p>
            <a:pPr marL="647439" indent="-323720" lvl="1">
              <a:lnSpc>
                <a:spcPts val="4198"/>
              </a:lnSpc>
              <a:buFont typeface="Arial"/>
              <a:buChar char="•"/>
            </a:pPr>
            <a:r>
              <a:rPr lang="en-US" sz="2998">
                <a:solidFill>
                  <a:srgbClr val="FFFFFF"/>
                </a:solidFill>
                <a:latin typeface="Open Sans Bold"/>
              </a:rPr>
              <a:t>Introduced a new column to compute the average of all Review Scores.</a:t>
            </a:r>
          </a:p>
          <a:p>
            <a:pPr marL="647439" indent="-323720" lvl="1">
              <a:lnSpc>
                <a:spcPts val="4198"/>
              </a:lnSpc>
              <a:buFont typeface="Arial"/>
              <a:buChar char="•"/>
            </a:pPr>
            <a:r>
              <a:rPr lang="en-US" sz="2998">
                <a:solidFill>
                  <a:srgbClr val="FFFFFF"/>
                </a:solidFill>
                <a:latin typeface="Open Sans Bold"/>
              </a:rPr>
              <a:t>Implem</a:t>
            </a:r>
            <a:r>
              <a:rPr lang="en-US" sz="2998">
                <a:solidFill>
                  <a:srgbClr val="FFFFFF"/>
                </a:solidFill>
                <a:latin typeface="Open Sans Bold"/>
              </a:rPr>
              <a:t>ented the following Measures:</a:t>
            </a:r>
          </a:p>
          <a:p>
            <a:pPr marL="1294879" indent="-431626" lvl="2">
              <a:lnSpc>
                <a:spcPts val="4198"/>
              </a:lnSpc>
              <a:buFont typeface="Arial"/>
              <a:buChar char="⚬"/>
            </a:pPr>
            <a:r>
              <a:rPr lang="en-US" sz="2998">
                <a:solidFill>
                  <a:srgbClr val="FFFFFF"/>
                </a:solidFill>
                <a:latin typeface="Open Sans Bold"/>
              </a:rPr>
              <a:t>Count</a:t>
            </a:r>
            <a:r>
              <a:rPr lang="en-US" sz="2998">
                <a:solidFill>
                  <a:srgbClr val="FFFFFF"/>
                </a:solidFill>
                <a:latin typeface="Open Sans Bold"/>
              </a:rPr>
              <a:t> of Hosts with 10 years of experience.</a:t>
            </a:r>
          </a:p>
          <a:p>
            <a:pPr marL="1294879" indent="-431626" lvl="2">
              <a:lnSpc>
                <a:spcPts val="4198"/>
              </a:lnSpc>
              <a:buFont typeface="Arial"/>
              <a:buChar char="⚬"/>
            </a:pPr>
            <a:r>
              <a:rPr lang="en-US" sz="2998">
                <a:solidFill>
                  <a:srgbClr val="FFFFFF"/>
                </a:solidFill>
                <a:latin typeface="Open Sans Bold"/>
              </a:rPr>
              <a:t>Count</a:t>
            </a:r>
            <a:r>
              <a:rPr lang="en-US" sz="2998">
                <a:solidFill>
                  <a:srgbClr val="FFFFFF"/>
                </a:solidFill>
                <a:latin typeface="Open Sans Bold"/>
              </a:rPr>
              <a:t> of Bookings.</a:t>
            </a:r>
          </a:p>
          <a:p>
            <a:pPr marL="1294879" indent="-431626" lvl="2">
              <a:lnSpc>
                <a:spcPts val="4198"/>
              </a:lnSpc>
              <a:buFont typeface="Arial"/>
              <a:buChar char="⚬"/>
            </a:pPr>
            <a:r>
              <a:rPr lang="en-US" sz="2998">
                <a:solidFill>
                  <a:srgbClr val="FFFFFF"/>
                </a:solidFill>
                <a:latin typeface="Open Sans Bold"/>
              </a:rPr>
              <a:t>Count</a:t>
            </a:r>
            <a:r>
              <a:rPr lang="en-US" sz="2998">
                <a:solidFill>
                  <a:srgbClr val="FFFFFF"/>
                </a:solidFill>
                <a:latin typeface="Open Sans Bold"/>
              </a:rPr>
              <a:t> of Customers.</a:t>
            </a:r>
          </a:p>
          <a:p>
            <a:pPr marL="1294879" indent="-431626" lvl="2">
              <a:lnSpc>
                <a:spcPts val="4198"/>
              </a:lnSpc>
              <a:buFont typeface="Arial"/>
              <a:buChar char="⚬"/>
            </a:pPr>
            <a:r>
              <a:rPr lang="en-US" sz="2998">
                <a:solidFill>
                  <a:srgbClr val="FFFFFF"/>
                </a:solidFill>
                <a:latin typeface="Open Sans Bold"/>
              </a:rPr>
              <a:t>Count</a:t>
            </a:r>
            <a:r>
              <a:rPr lang="en-US" sz="2998">
                <a:solidFill>
                  <a:srgbClr val="FFFFFF"/>
                </a:solidFill>
                <a:latin typeface="Open Sans Bold"/>
              </a:rPr>
              <a:t> of Hosts.</a:t>
            </a:r>
          </a:p>
          <a:p>
            <a:pPr marL="1294879" indent="-431626" lvl="2">
              <a:lnSpc>
                <a:spcPts val="4198"/>
              </a:lnSpc>
              <a:buFont typeface="Arial"/>
              <a:buChar char="⚬"/>
            </a:pPr>
            <a:r>
              <a:rPr lang="en-US" sz="2998">
                <a:solidFill>
                  <a:srgbClr val="FFFFFF"/>
                </a:solidFill>
                <a:latin typeface="Open Sans Bold"/>
              </a:rPr>
              <a:t>Count</a:t>
            </a:r>
            <a:r>
              <a:rPr lang="en-US" sz="2998">
                <a:solidFill>
                  <a:srgbClr val="FFFFFF"/>
                </a:solidFill>
                <a:latin typeface="Open Sans Bold"/>
              </a:rPr>
              <a:t> of Listings.</a:t>
            </a:r>
          </a:p>
          <a:p>
            <a:pPr marL="1294879" indent="-431626" lvl="2">
              <a:lnSpc>
                <a:spcPts val="4198"/>
              </a:lnSpc>
              <a:buFont typeface="Arial"/>
              <a:buChar char="⚬"/>
            </a:pPr>
            <a:r>
              <a:rPr lang="en-US" sz="2998">
                <a:solidFill>
                  <a:srgbClr val="FFFFFF"/>
                </a:solidFill>
                <a:latin typeface="Open Sans Bold"/>
              </a:rPr>
              <a:t>Average Cleanliness Score.</a:t>
            </a:r>
          </a:p>
          <a:p>
            <a:pPr marL="1294879" indent="-431626" lvl="2">
              <a:lnSpc>
                <a:spcPts val="4198"/>
              </a:lnSpc>
              <a:buFont typeface="Arial"/>
              <a:buChar char="⚬"/>
            </a:pPr>
            <a:r>
              <a:rPr lang="en-US" sz="2998">
                <a:solidFill>
                  <a:srgbClr val="FFFFFF"/>
                </a:solidFill>
                <a:latin typeface="Open Sans Bold"/>
              </a:rPr>
              <a:t>Average Accuracy Score.</a:t>
            </a:r>
          </a:p>
          <a:p>
            <a:pPr>
              <a:lnSpc>
                <a:spcPts val="2518"/>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F5A5F"/>
        </a:solidFill>
      </p:bgPr>
    </p:bg>
    <p:spTree>
      <p:nvGrpSpPr>
        <p:cNvPr id="1" name=""/>
        <p:cNvGrpSpPr/>
        <p:nvPr/>
      </p:nvGrpSpPr>
      <p:grpSpPr>
        <a:xfrm>
          <a:off x="0" y="0"/>
          <a:ext cx="0" cy="0"/>
          <a:chOff x="0" y="0"/>
          <a:chExt cx="0" cy="0"/>
        </a:xfrm>
      </p:grpSpPr>
      <p:sp>
        <p:nvSpPr>
          <p:cNvPr name="TextBox 2" id="2"/>
          <p:cNvSpPr txBox="true"/>
          <p:nvPr/>
        </p:nvSpPr>
        <p:spPr>
          <a:xfrm rot="0">
            <a:off x="3070448" y="438696"/>
            <a:ext cx="6073552" cy="1018084"/>
          </a:xfrm>
          <a:prstGeom prst="rect">
            <a:avLst/>
          </a:prstGeom>
        </p:spPr>
        <p:txBody>
          <a:bodyPr anchor="t" rtlCol="false" tIns="0" lIns="0" bIns="0" rIns="0">
            <a:spAutoFit/>
          </a:bodyPr>
          <a:lstStyle/>
          <a:p>
            <a:pPr>
              <a:lnSpc>
                <a:spcPts val="7935"/>
              </a:lnSpc>
            </a:pPr>
            <a:r>
              <a:rPr lang="en-US" sz="5667">
                <a:solidFill>
                  <a:srgbClr val="FFFFFF"/>
                </a:solidFill>
                <a:latin typeface="Poppins Ultra-Bold"/>
              </a:rPr>
              <a:t>Data Cleaning </a:t>
            </a:r>
          </a:p>
        </p:txBody>
      </p:sp>
      <p:sp>
        <p:nvSpPr>
          <p:cNvPr name="TextBox 3" id="3"/>
          <p:cNvSpPr txBox="true"/>
          <p:nvPr/>
        </p:nvSpPr>
        <p:spPr>
          <a:xfrm rot="0">
            <a:off x="1028700" y="2193894"/>
            <a:ext cx="16230600" cy="6587520"/>
          </a:xfrm>
          <a:prstGeom prst="rect">
            <a:avLst/>
          </a:prstGeom>
        </p:spPr>
        <p:txBody>
          <a:bodyPr anchor="t" rtlCol="false" tIns="0" lIns="0" bIns="0" rIns="0">
            <a:spAutoFit/>
          </a:bodyPr>
          <a:lstStyle/>
          <a:p>
            <a:pPr marL="647439" indent="-323720" lvl="1">
              <a:lnSpc>
                <a:spcPts val="4198"/>
              </a:lnSpc>
              <a:buFont typeface="Arial"/>
              <a:buChar char="•"/>
            </a:pPr>
            <a:r>
              <a:rPr lang="en-US" sz="2998">
                <a:solidFill>
                  <a:srgbClr val="FFFFFF"/>
                </a:solidFill>
                <a:latin typeface="Open Sans Bold"/>
              </a:rPr>
              <a:t>Calculated and established the Average Cleanliness Score.</a:t>
            </a:r>
          </a:p>
          <a:p>
            <a:pPr marL="647439" indent="-323720" lvl="1">
              <a:lnSpc>
                <a:spcPts val="4198"/>
              </a:lnSpc>
              <a:buFont typeface="Arial"/>
              <a:buChar char="•"/>
            </a:pPr>
            <a:r>
              <a:rPr lang="en-US" sz="2998">
                <a:solidFill>
                  <a:srgbClr val="FFFFFF"/>
                </a:solidFill>
                <a:latin typeface="Open Sans Bold"/>
              </a:rPr>
              <a:t>Computed the Average Accuracy Score.</a:t>
            </a:r>
          </a:p>
          <a:p>
            <a:pPr marL="647439" indent="-323720" lvl="1">
              <a:lnSpc>
                <a:spcPts val="4198"/>
              </a:lnSpc>
              <a:buFont typeface="Arial"/>
              <a:buChar char="•"/>
            </a:pPr>
            <a:r>
              <a:rPr lang="en-US" sz="2998">
                <a:solidFill>
                  <a:srgbClr val="FFFFFF"/>
                </a:solidFill>
                <a:latin typeface="Open Sans Bold"/>
              </a:rPr>
              <a:t>Derived the Average Checkin Score.</a:t>
            </a:r>
          </a:p>
          <a:p>
            <a:pPr marL="647439" indent="-323720" lvl="1">
              <a:lnSpc>
                <a:spcPts val="4198"/>
              </a:lnSpc>
              <a:buFont typeface="Arial"/>
              <a:buChar char="•"/>
            </a:pPr>
            <a:r>
              <a:rPr lang="en-US" sz="2998">
                <a:solidFill>
                  <a:srgbClr val="FFFFFF"/>
                </a:solidFill>
                <a:latin typeface="Open Sans Bold"/>
              </a:rPr>
              <a:t>Evaluated the Average Communication Score.</a:t>
            </a:r>
          </a:p>
          <a:p>
            <a:pPr marL="647439" indent="-323720" lvl="1">
              <a:lnSpc>
                <a:spcPts val="4198"/>
              </a:lnSpc>
              <a:buFont typeface="Arial"/>
              <a:buChar char="•"/>
            </a:pPr>
            <a:r>
              <a:rPr lang="en-US" sz="2998">
                <a:solidFill>
                  <a:srgbClr val="FFFFFF"/>
                </a:solidFill>
                <a:latin typeface="Open Sans Bold"/>
              </a:rPr>
              <a:t>Analyzed the Average Location Score.</a:t>
            </a:r>
          </a:p>
          <a:p>
            <a:pPr marL="647439" indent="-323720" lvl="1">
              <a:lnSpc>
                <a:spcPts val="4198"/>
              </a:lnSpc>
              <a:buFont typeface="Arial"/>
              <a:buChar char="•"/>
            </a:pPr>
            <a:r>
              <a:rPr lang="en-US" sz="2998">
                <a:solidFill>
                  <a:srgbClr val="FFFFFF"/>
                </a:solidFill>
                <a:latin typeface="Open Sans Bold"/>
              </a:rPr>
              <a:t>Determined the Average Price.</a:t>
            </a:r>
          </a:p>
          <a:p>
            <a:pPr marL="647439" indent="-323720" lvl="1">
              <a:lnSpc>
                <a:spcPts val="4198"/>
              </a:lnSpc>
              <a:buFont typeface="Arial"/>
              <a:buChar char="•"/>
            </a:pPr>
            <a:r>
              <a:rPr lang="en-US" sz="2998">
                <a:solidFill>
                  <a:srgbClr val="FFFFFF"/>
                </a:solidFill>
                <a:latin typeface="Open Sans Bold"/>
              </a:rPr>
              <a:t>Calculated the Average Rating Score.</a:t>
            </a:r>
          </a:p>
          <a:p>
            <a:pPr marL="647439" indent="-323720" lvl="1">
              <a:lnSpc>
                <a:spcPts val="4198"/>
              </a:lnSpc>
              <a:buFont typeface="Arial"/>
              <a:buChar char="•"/>
            </a:pPr>
            <a:r>
              <a:rPr lang="en-US" sz="2998">
                <a:solidFill>
                  <a:srgbClr val="FFFFFF"/>
                </a:solidFill>
                <a:latin typeface="Open Sans Bold"/>
              </a:rPr>
              <a:t>Assessed the Average Value Score.</a:t>
            </a:r>
          </a:p>
          <a:p>
            <a:pPr marL="647439" indent="-323720" lvl="1">
              <a:lnSpc>
                <a:spcPts val="4198"/>
              </a:lnSpc>
              <a:buFont typeface="Arial"/>
              <a:buChar char="•"/>
            </a:pPr>
            <a:r>
              <a:rPr lang="en-US" sz="2998">
                <a:solidFill>
                  <a:srgbClr val="FFFFFF"/>
                </a:solidFill>
                <a:latin typeface="Open Sans Bold"/>
              </a:rPr>
              <a:t>Established the overall Average Score.</a:t>
            </a:r>
          </a:p>
          <a:p>
            <a:pPr marL="647439" indent="-323720" lvl="1">
              <a:lnSpc>
                <a:spcPts val="4198"/>
              </a:lnSpc>
              <a:buFont typeface="Arial"/>
              <a:buChar char="•"/>
            </a:pPr>
            <a:r>
              <a:rPr lang="en-US" sz="2998">
                <a:solidFill>
                  <a:srgbClr val="FFFFFF"/>
                </a:solidFill>
                <a:latin typeface="Open Sans Bold"/>
              </a:rPr>
              <a:t>Introduced a new column denoting Hosting Tenure.</a:t>
            </a:r>
          </a:p>
          <a:p>
            <a:pPr marL="647439" indent="-323720" lvl="1">
              <a:lnSpc>
                <a:spcPts val="4198"/>
              </a:lnSpc>
              <a:buFont typeface="Arial"/>
              <a:buChar char="•"/>
            </a:pPr>
            <a:r>
              <a:rPr lang="en-US" sz="2998">
                <a:solidFill>
                  <a:srgbClr val="FFFFFF"/>
                </a:solidFill>
                <a:latin typeface="Open Sans Bold"/>
              </a:rPr>
              <a:t>Identified hosts with a 10-year tenure through the creation of the Is 10 yrs Tenure column.</a:t>
            </a:r>
          </a:p>
          <a:p>
            <a:pPr>
              <a:lnSpc>
                <a:spcPts val="251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779654" y="171450"/>
            <a:ext cx="13641446" cy="2243875"/>
          </a:xfrm>
          <a:prstGeom prst="rect">
            <a:avLst/>
          </a:prstGeom>
        </p:spPr>
        <p:txBody>
          <a:bodyPr anchor="t" rtlCol="false" tIns="0" lIns="0" bIns="0" rIns="0">
            <a:spAutoFit/>
          </a:bodyPr>
          <a:lstStyle/>
          <a:p>
            <a:pPr algn="ctr">
              <a:lnSpc>
                <a:spcPts val="17413"/>
              </a:lnSpc>
            </a:pPr>
            <a:r>
              <a:rPr lang="en-US" sz="12438">
                <a:solidFill>
                  <a:srgbClr val="FF0000"/>
                </a:solidFill>
                <a:latin typeface="Poppins Ultra-Bold"/>
              </a:rPr>
              <a:t>DASHBOARD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44158"/>
            <a:ext cx="18288000" cy="10198683"/>
          </a:xfrm>
          <a:custGeom>
            <a:avLst/>
            <a:gdLst/>
            <a:ahLst/>
            <a:cxnLst/>
            <a:rect r="r" b="b" t="t" l="l"/>
            <a:pathLst>
              <a:path h="10198683" w="18288000">
                <a:moveTo>
                  <a:pt x="0" y="0"/>
                </a:moveTo>
                <a:lnTo>
                  <a:pt x="18288000" y="0"/>
                </a:lnTo>
                <a:lnTo>
                  <a:pt x="18288000" y="10198684"/>
                </a:lnTo>
                <a:lnTo>
                  <a:pt x="0" y="10198684"/>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65770"/>
            <a:ext cx="18288000" cy="10155459"/>
          </a:xfrm>
          <a:custGeom>
            <a:avLst/>
            <a:gdLst/>
            <a:ahLst/>
            <a:cxnLst/>
            <a:rect r="r" b="b" t="t" l="l"/>
            <a:pathLst>
              <a:path h="10155459" w="18288000">
                <a:moveTo>
                  <a:pt x="0" y="0"/>
                </a:moveTo>
                <a:lnTo>
                  <a:pt x="18288000" y="0"/>
                </a:lnTo>
                <a:lnTo>
                  <a:pt x="18288000" y="10155460"/>
                </a:lnTo>
                <a:lnTo>
                  <a:pt x="0" y="10155460"/>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DAF0bYkXXAI</dc:identifier>
  <dcterms:modified xsi:type="dcterms:W3CDTF">2011-08-01T06:04:30Z</dcterms:modified>
  <cp:revision>1</cp:revision>
  <dc:title>Copy of Crisp</dc:title>
</cp:coreProperties>
</file>